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71F9-F6BE-4B48-9BB5-06EFE8D2A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17CD00-6A77-41A6-B9B8-C166A66E8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62BD30-02C3-4273-96B3-7A3C37EDD54A}"/>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5" name="Footer Placeholder 4">
            <a:extLst>
              <a:ext uri="{FF2B5EF4-FFF2-40B4-BE49-F238E27FC236}">
                <a16:creationId xmlns:a16="http://schemas.microsoft.com/office/drawing/2014/main" id="{0D8003EA-869B-4642-B984-986AB14BC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8F1FD-FF4E-405B-9109-DFD71C16E68C}"/>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168218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985C-0108-483B-98D1-037291E28F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26AA5A-34AF-44A2-8F73-F39F567716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F50A8-E4A0-45DE-89CE-F4295C29A141}"/>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5" name="Footer Placeholder 4">
            <a:extLst>
              <a:ext uri="{FF2B5EF4-FFF2-40B4-BE49-F238E27FC236}">
                <a16:creationId xmlns:a16="http://schemas.microsoft.com/office/drawing/2014/main" id="{B14F2A62-B405-4D27-90EC-D6227AEC1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CB285-4AEB-441D-AB70-6BDD993681B7}"/>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388702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0626B-20FB-4160-A1B4-3BF156264C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31946-52F7-42C2-AD68-580B692CA3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16D27-1F31-49BB-A296-B71B7A7AF86F}"/>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5" name="Footer Placeholder 4">
            <a:extLst>
              <a:ext uri="{FF2B5EF4-FFF2-40B4-BE49-F238E27FC236}">
                <a16:creationId xmlns:a16="http://schemas.microsoft.com/office/drawing/2014/main" id="{34F46A29-72A4-4E77-B2DD-7B5191376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11B55-D5A3-4497-B9C9-24DC71AB0A45}"/>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258308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3662-5FE9-4743-AD43-78C7E9172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BD1A2-FE1C-4EC8-8B9C-BC7F4EF63D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92145-10B6-4883-B092-502257F711F7}"/>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5" name="Footer Placeholder 4">
            <a:extLst>
              <a:ext uri="{FF2B5EF4-FFF2-40B4-BE49-F238E27FC236}">
                <a16:creationId xmlns:a16="http://schemas.microsoft.com/office/drawing/2014/main" id="{C87B7863-932D-41D1-B146-FD6CEF35D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395BC-4903-4D3B-8CAA-E8DC07899716}"/>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29941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7EDC-5734-4513-9E2F-FFC12018E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B0087-276E-4118-AA89-5B019A398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A8AFC-7F00-420B-8DB6-4AA465BB2920}"/>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5" name="Footer Placeholder 4">
            <a:extLst>
              <a:ext uri="{FF2B5EF4-FFF2-40B4-BE49-F238E27FC236}">
                <a16:creationId xmlns:a16="http://schemas.microsoft.com/office/drawing/2014/main" id="{8CDD55EC-CDB6-4C41-83EC-68FDAEFD7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27944-FD52-40DD-9068-03FD51366A16}"/>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113490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A2A9-4C08-4A32-B495-68C32194BF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F4A44-78D8-4379-8C2C-2E915B7DA9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44EF4C-9E0B-4E76-AD65-2C1DC47D1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AC8DE-1F5C-43DD-A0FD-59D4E6768324}"/>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6" name="Footer Placeholder 5">
            <a:extLst>
              <a:ext uri="{FF2B5EF4-FFF2-40B4-BE49-F238E27FC236}">
                <a16:creationId xmlns:a16="http://schemas.microsoft.com/office/drawing/2014/main" id="{713D4CAB-FA17-4C45-96F3-5EBB7B0F5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C475B-D4A1-4DC0-B6E3-C2455F064DE4}"/>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319106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E9A7-7658-40DC-A300-99CFDCDDFA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20C83-666B-41F9-8812-CA2B87265E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05EDB-420D-463A-881C-27E9C5CCEC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116AE6-F72F-4C71-8296-9FF72DF45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F23698-8850-4C5B-AAF4-4E5B53943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4B1077-068C-4F2E-B3E3-473BAFEE19AF}"/>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8" name="Footer Placeholder 7">
            <a:extLst>
              <a:ext uri="{FF2B5EF4-FFF2-40B4-BE49-F238E27FC236}">
                <a16:creationId xmlns:a16="http://schemas.microsoft.com/office/drawing/2014/main" id="{06262A4B-079A-49ED-817C-8EB38270C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758134-0F3E-4B7C-9486-7BEC91ABF751}"/>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209852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8324-A8F2-4EBC-B8A1-0586D4C99F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C4DED3-E32D-4CA7-AE50-D83D2DD88E05}"/>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4" name="Footer Placeholder 3">
            <a:extLst>
              <a:ext uri="{FF2B5EF4-FFF2-40B4-BE49-F238E27FC236}">
                <a16:creationId xmlns:a16="http://schemas.microsoft.com/office/drawing/2014/main" id="{5B5C5307-5B07-4CBB-916A-5930D9B51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31A19F-E5AB-4AFF-8AD6-69E60D6F928F}"/>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348406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5FF5E-33C3-4E8A-BCF6-133C7AAD92F6}"/>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3" name="Footer Placeholder 2">
            <a:extLst>
              <a:ext uri="{FF2B5EF4-FFF2-40B4-BE49-F238E27FC236}">
                <a16:creationId xmlns:a16="http://schemas.microsoft.com/office/drawing/2014/main" id="{25B11494-3490-466E-BE22-3B93B43F46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7CFE6C-D088-4A96-B64F-329C2A6EE7E6}"/>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27727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2775-32F8-46FA-86B2-861FEDDE4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D2B4B-5C5C-493C-BFBF-227F10F87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07AEF-0C2F-41D2-B2D8-CDC40A44B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3DB6F-6D08-421B-8FCE-5737F6398E14}"/>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6" name="Footer Placeholder 5">
            <a:extLst>
              <a:ext uri="{FF2B5EF4-FFF2-40B4-BE49-F238E27FC236}">
                <a16:creationId xmlns:a16="http://schemas.microsoft.com/office/drawing/2014/main" id="{219200AA-0E85-4701-A01F-7A516E6F4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B5510-2D52-4508-B968-5CBEE1152173}"/>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179163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B0E1-25B8-4DD5-A2B3-AB1F90F74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497153-5E26-461C-84B3-01EEAFB12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F27B52-94CD-4B3E-9949-DD3113F72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12D76-820E-4B3F-86C7-CE744CDFC5CE}"/>
              </a:ext>
            </a:extLst>
          </p:cNvPr>
          <p:cNvSpPr>
            <a:spLocks noGrp="1"/>
          </p:cNvSpPr>
          <p:nvPr>
            <p:ph type="dt" sz="half" idx="10"/>
          </p:nvPr>
        </p:nvSpPr>
        <p:spPr/>
        <p:txBody>
          <a:bodyPr/>
          <a:lstStyle/>
          <a:p>
            <a:fld id="{D0CFED8F-CC87-41F7-A448-B87DC033DC09}" type="datetimeFigureOut">
              <a:rPr lang="en-US" smtClean="0"/>
              <a:t>5/14/2020</a:t>
            </a:fld>
            <a:endParaRPr lang="en-US"/>
          </a:p>
        </p:txBody>
      </p:sp>
      <p:sp>
        <p:nvSpPr>
          <p:cNvPr id="6" name="Footer Placeholder 5">
            <a:extLst>
              <a:ext uri="{FF2B5EF4-FFF2-40B4-BE49-F238E27FC236}">
                <a16:creationId xmlns:a16="http://schemas.microsoft.com/office/drawing/2014/main" id="{169E0B26-A78B-4F9E-A9E4-CB079A148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1E278-5A8B-46FE-B531-208E0BD611F4}"/>
              </a:ext>
            </a:extLst>
          </p:cNvPr>
          <p:cNvSpPr>
            <a:spLocks noGrp="1"/>
          </p:cNvSpPr>
          <p:nvPr>
            <p:ph type="sldNum" sz="quarter" idx="12"/>
          </p:nvPr>
        </p:nvSpPr>
        <p:spPr/>
        <p:txBody>
          <a:bodyPr/>
          <a:lstStyle/>
          <a:p>
            <a:fld id="{B38DAB98-312C-4A7A-B87F-836034EDB850}" type="slidenum">
              <a:rPr lang="en-US" smtClean="0"/>
              <a:t>‹#›</a:t>
            </a:fld>
            <a:endParaRPr lang="en-US"/>
          </a:p>
        </p:txBody>
      </p:sp>
    </p:spTree>
    <p:extLst>
      <p:ext uri="{BB962C8B-B14F-4D97-AF65-F5344CB8AC3E}">
        <p14:creationId xmlns:p14="http://schemas.microsoft.com/office/powerpoint/2010/main" val="125435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E9B0E-A84D-4364-8ACC-3EB012952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356048-38C3-455E-AD9F-56D9B3825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8CFBF-29AE-4DDC-8A27-8B48937B0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FED8F-CC87-41F7-A448-B87DC033DC09}" type="datetimeFigureOut">
              <a:rPr lang="en-US" smtClean="0"/>
              <a:t>5/14/2020</a:t>
            </a:fld>
            <a:endParaRPr lang="en-US"/>
          </a:p>
        </p:txBody>
      </p:sp>
      <p:sp>
        <p:nvSpPr>
          <p:cNvPr id="5" name="Footer Placeholder 4">
            <a:extLst>
              <a:ext uri="{FF2B5EF4-FFF2-40B4-BE49-F238E27FC236}">
                <a16:creationId xmlns:a16="http://schemas.microsoft.com/office/drawing/2014/main" id="{F91293D4-3B78-4C12-8C48-14B22C670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9CF1E4-7B03-4C2C-9A25-425F65275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DAB98-312C-4A7A-B87F-836034EDB850}" type="slidenum">
              <a:rPr lang="en-US" smtClean="0"/>
              <a:t>‹#›</a:t>
            </a:fld>
            <a:endParaRPr lang="en-US"/>
          </a:p>
        </p:txBody>
      </p:sp>
    </p:spTree>
    <p:extLst>
      <p:ext uri="{BB962C8B-B14F-4D97-AF65-F5344CB8AC3E}">
        <p14:creationId xmlns:p14="http://schemas.microsoft.com/office/powerpoint/2010/main" val="4081404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24BB92-11F4-430E-A925-64CC794A366A}"/>
              </a:ext>
            </a:extLst>
          </p:cNvPr>
          <p:cNvSpPr>
            <a:spLocks noGrp="1"/>
          </p:cNvSpPr>
          <p:nvPr>
            <p:ph type="ctrTitle"/>
          </p:nvPr>
        </p:nvSpPr>
        <p:spPr>
          <a:xfrm>
            <a:off x="799966" y="343665"/>
            <a:ext cx="3608896" cy="1056511"/>
          </a:xfrm>
        </p:spPr>
        <p:txBody>
          <a:bodyPr vert="horz" lIns="91440" tIns="45720" rIns="91440" bIns="45720" rtlCol="0" anchor="b">
            <a:normAutofit/>
          </a:bodyPr>
          <a:lstStyle/>
          <a:p>
            <a:pPr algn="l"/>
            <a:r>
              <a:rPr lang="en-US" sz="2800" b="1" kern="1200" dirty="0">
                <a:solidFill>
                  <a:srgbClr val="FFFFFF"/>
                </a:solidFill>
                <a:latin typeface="+mj-lt"/>
                <a:ea typeface="+mj-ea"/>
                <a:cs typeface="+mj-cs"/>
              </a:rPr>
              <a:t>HOTEL 6 – TRU Hotel </a:t>
            </a:r>
            <a:br>
              <a:rPr lang="en-US" sz="2800" b="1" dirty="0">
                <a:solidFill>
                  <a:srgbClr val="FFFFFF"/>
                </a:solidFill>
              </a:rPr>
            </a:br>
            <a:r>
              <a:rPr lang="en-US" sz="1800" b="1" i="1" kern="1200" dirty="0">
                <a:solidFill>
                  <a:srgbClr val="FFFFFF"/>
                </a:solidFill>
                <a:latin typeface="+mj-lt"/>
                <a:ea typeface="+mj-ea"/>
                <a:cs typeface="+mj-cs"/>
              </a:rPr>
              <a:t>TRU Hotel &amp; Home2 are next to each other  </a:t>
            </a:r>
            <a:endParaRPr lang="en-US" sz="1800" i="1" kern="1200" dirty="0">
              <a:solidFill>
                <a:srgbClr val="FFFFFF"/>
              </a:solidFill>
              <a:latin typeface="+mj-lt"/>
              <a:ea typeface="+mj-ea"/>
              <a:cs typeface="+mj-cs"/>
            </a:endParaRPr>
          </a:p>
        </p:txBody>
      </p:sp>
      <p:pic>
        <p:nvPicPr>
          <p:cNvPr id="7" name="Picture 6" descr="A close up of a road&#10;&#10;Description automatically generated">
            <a:extLst>
              <a:ext uri="{FF2B5EF4-FFF2-40B4-BE49-F238E27FC236}">
                <a16:creationId xmlns:a16="http://schemas.microsoft.com/office/drawing/2014/main" id="{6F5C5FD4-8AF1-4116-B3C2-3205613D4ACD}"/>
              </a:ext>
            </a:extLst>
          </p:cNvPr>
          <p:cNvPicPr>
            <a:picLocks noChangeAspect="1"/>
          </p:cNvPicPr>
          <p:nvPr/>
        </p:nvPicPr>
        <p:blipFill rotWithShape="1">
          <a:blip r:embed="rId2">
            <a:extLst>
              <a:ext uri="{28A0092B-C50C-407E-A947-70E740481C1C}">
                <a14:useLocalDpi xmlns:a14="http://schemas.microsoft.com/office/drawing/2010/main" val="0"/>
              </a:ext>
            </a:extLst>
          </a:blip>
          <a:srcRect b="5046"/>
          <a:stretch/>
        </p:blipFill>
        <p:spPr>
          <a:xfrm>
            <a:off x="5155080" y="402933"/>
            <a:ext cx="3211039" cy="1699817"/>
          </a:xfrm>
          <a:prstGeom prst="rect">
            <a:avLst/>
          </a:prstGeom>
        </p:spPr>
      </p:pic>
      <p:pic>
        <p:nvPicPr>
          <p:cNvPr id="9" name="Picture 8" descr="A bedroom with a bed and desk in a room&#10;&#10;Description automatically generated">
            <a:extLst>
              <a:ext uri="{FF2B5EF4-FFF2-40B4-BE49-F238E27FC236}">
                <a16:creationId xmlns:a16="http://schemas.microsoft.com/office/drawing/2014/main" id="{6B185D2C-ABD3-491D-B759-730E2CDED7D2}"/>
              </a:ext>
            </a:extLst>
          </p:cNvPr>
          <p:cNvPicPr>
            <a:picLocks noChangeAspect="1"/>
          </p:cNvPicPr>
          <p:nvPr/>
        </p:nvPicPr>
        <p:blipFill rotWithShape="1">
          <a:blip r:embed="rId3">
            <a:extLst>
              <a:ext uri="{28A0092B-C50C-407E-A947-70E740481C1C}">
                <a14:useLocalDpi xmlns:a14="http://schemas.microsoft.com/office/drawing/2010/main" val="0"/>
              </a:ext>
            </a:extLst>
          </a:blip>
          <a:srcRect t="20327" r="1" b="1"/>
          <a:stretch/>
        </p:blipFill>
        <p:spPr>
          <a:xfrm>
            <a:off x="8696790" y="413312"/>
            <a:ext cx="3169090" cy="1679060"/>
          </a:xfrm>
          <a:prstGeom prst="rect">
            <a:avLst/>
          </a:prstGeom>
        </p:spPr>
      </p:pic>
      <p:sp>
        <p:nvSpPr>
          <p:cNvPr id="3" name="Subtitle 2">
            <a:extLst>
              <a:ext uri="{FF2B5EF4-FFF2-40B4-BE49-F238E27FC236}">
                <a16:creationId xmlns:a16="http://schemas.microsoft.com/office/drawing/2014/main" id="{A0446852-4A39-4CC7-9616-5530AB9063F8}"/>
              </a:ext>
            </a:extLst>
          </p:cNvPr>
          <p:cNvSpPr>
            <a:spLocks noGrp="1"/>
          </p:cNvSpPr>
          <p:nvPr>
            <p:ph type="subTitle" idx="1"/>
          </p:nvPr>
        </p:nvSpPr>
        <p:spPr>
          <a:xfrm>
            <a:off x="330670" y="1400176"/>
            <a:ext cx="4568741" cy="4288274"/>
          </a:xfrm>
        </p:spPr>
        <p:txBody>
          <a:bodyPr vert="horz" lIns="91440" tIns="45720" rIns="91440" bIns="45720" numCol="2" rtlCol="0" anchor="t">
            <a:normAutofit/>
          </a:bodyPr>
          <a:lstStyle/>
          <a:p>
            <a:pPr lvl="0" indent="-228600" algn="l">
              <a:buFont typeface="Arial" panose="020B0604020202020204" pitchFamily="34" charset="0"/>
              <a:buChar char="•"/>
            </a:pPr>
            <a:r>
              <a:rPr lang="en-US" sz="1100" dirty="0">
                <a:solidFill>
                  <a:srgbClr val="FFFFFF"/>
                </a:solidFill>
              </a:rPr>
              <a:t>Newest Hotel in Pigeon Forge – Opened June 2018</a:t>
            </a:r>
          </a:p>
          <a:p>
            <a:pPr lvl="0" indent="-228600" algn="l">
              <a:buFont typeface="Arial" panose="020B0604020202020204" pitchFamily="34" charset="0"/>
              <a:buChar char="•"/>
            </a:pPr>
            <a:r>
              <a:rPr lang="en-US" sz="1100" dirty="0">
                <a:solidFill>
                  <a:srgbClr val="FFFFFF"/>
                </a:solidFill>
              </a:rPr>
              <a:t>Four zone lobby, offering the perfect spot to play, relax and eat. </a:t>
            </a:r>
          </a:p>
          <a:p>
            <a:pPr lvl="0" indent="-228600" algn="l">
              <a:buFont typeface="Arial" panose="020B0604020202020204" pitchFamily="34" charset="0"/>
              <a:buChar char="•"/>
            </a:pPr>
            <a:r>
              <a:rPr lang="en-US" sz="1100" dirty="0">
                <a:solidFill>
                  <a:srgbClr val="FFFFFF"/>
                </a:solidFill>
              </a:rPr>
              <a:t>24/7 Market - Eat. &amp; Sip for snacks, beverages and single-serve wine and beer</a:t>
            </a:r>
          </a:p>
          <a:p>
            <a:pPr lvl="0" indent="-228600" algn="l">
              <a:buFont typeface="Arial" panose="020B0604020202020204" pitchFamily="34" charset="0"/>
              <a:buChar char="•"/>
            </a:pPr>
            <a:r>
              <a:rPr lang="en-US" sz="1100" dirty="0">
                <a:solidFill>
                  <a:srgbClr val="FFFFFF"/>
                </a:solidFill>
              </a:rPr>
              <a:t>Rooftop lounge</a:t>
            </a:r>
          </a:p>
          <a:p>
            <a:pPr lvl="0" indent="-228600" algn="l">
              <a:buFont typeface="Arial" panose="020B0604020202020204" pitchFamily="34" charset="0"/>
              <a:buChar char="•"/>
            </a:pPr>
            <a:r>
              <a:rPr lang="en-US" sz="1100" dirty="0">
                <a:solidFill>
                  <a:srgbClr val="FFFFFF"/>
                </a:solidFill>
              </a:rPr>
              <a:t>Pool Tables in the lobby </a:t>
            </a:r>
          </a:p>
          <a:p>
            <a:pPr lvl="0" indent="-228600" algn="l">
              <a:buFont typeface="Arial" panose="020B0604020202020204" pitchFamily="34" charset="0"/>
              <a:buChar char="•"/>
            </a:pPr>
            <a:r>
              <a:rPr lang="en-US" sz="1100" dirty="0">
                <a:solidFill>
                  <a:srgbClr val="FFFFFF"/>
                </a:solidFill>
              </a:rPr>
              <a:t>Semi-private alcoves in lobby are the perfect spot to for some quiet time</a:t>
            </a:r>
          </a:p>
          <a:p>
            <a:pPr lvl="0" indent="-228600" algn="l">
              <a:buFont typeface="Arial" panose="020B0604020202020204" pitchFamily="34" charset="0"/>
              <a:buChar char="•"/>
            </a:pPr>
            <a:r>
              <a:rPr lang="en-US" sz="1100" dirty="0">
                <a:solidFill>
                  <a:srgbClr val="FFFFFF"/>
                </a:solidFill>
              </a:rPr>
              <a:t>Guestrooms have hardwood-like floors</a:t>
            </a:r>
          </a:p>
          <a:p>
            <a:pPr lvl="0" indent="-228600" algn="l">
              <a:buFont typeface="Arial" panose="020B0604020202020204" pitchFamily="34" charset="0"/>
              <a:buChar char="•"/>
            </a:pPr>
            <a:r>
              <a:rPr lang="en-US" sz="1100" dirty="0">
                <a:solidFill>
                  <a:srgbClr val="FFFFFF"/>
                </a:solidFill>
              </a:rPr>
              <a:t>Spacious bathroom </a:t>
            </a:r>
          </a:p>
          <a:p>
            <a:pPr lvl="0" indent="-228600" algn="l">
              <a:buFont typeface="Arial" panose="020B0604020202020204" pitchFamily="34" charset="0"/>
              <a:buChar char="•"/>
            </a:pPr>
            <a:r>
              <a:rPr lang="en-US" sz="1100" dirty="0">
                <a:solidFill>
                  <a:srgbClr val="FFFFFF"/>
                </a:solidFill>
              </a:rPr>
              <a:t>55-inch HDTV</a:t>
            </a:r>
          </a:p>
          <a:p>
            <a:pPr lvl="0" indent="-228600" algn="l">
              <a:buFont typeface="Arial" panose="020B0604020202020204" pitchFamily="34" charset="0"/>
              <a:buChar char="•"/>
            </a:pPr>
            <a:r>
              <a:rPr lang="en-US" sz="1100" dirty="0">
                <a:solidFill>
                  <a:srgbClr val="FFFFFF"/>
                </a:solidFill>
              </a:rPr>
              <a:t> All-white bedding on a king-sized or double beds Serta mattress </a:t>
            </a:r>
          </a:p>
          <a:p>
            <a:pPr lvl="0" indent="-228600" algn="l">
              <a:buFont typeface="Arial" panose="020B0604020202020204" pitchFamily="34" charset="0"/>
              <a:buChar char="•"/>
            </a:pPr>
            <a:endParaRPr lang="en-US" sz="1100" dirty="0">
              <a:solidFill>
                <a:srgbClr val="FFFFFF"/>
              </a:solidFill>
            </a:endParaRPr>
          </a:p>
          <a:p>
            <a:pPr lvl="0" indent="-228600" algn="l">
              <a:buFont typeface="Arial" panose="020B0604020202020204" pitchFamily="34" charset="0"/>
              <a:buChar char="•"/>
            </a:pPr>
            <a:endParaRPr lang="en-US" sz="1100" dirty="0">
              <a:solidFill>
                <a:srgbClr val="FFFFFF"/>
              </a:solidFill>
            </a:endParaRPr>
          </a:p>
          <a:p>
            <a:pPr lvl="0" indent="-228600" algn="l">
              <a:buFont typeface="Arial" panose="020B0604020202020204" pitchFamily="34" charset="0"/>
              <a:buChar char="•"/>
            </a:pPr>
            <a:r>
              <a:rPr lang="en-US" sz="1100" dirty="0">
                <a:solidFill>
                  <a:srgbClr val="FFFFFF"/>
                </a:solidFill>
              </a:rPr>
              <a:t>Glass-door shower</a:t>
            </a:r>
          </a:p>
          <a:p>
            <a:pPr lvl="0" indent="-228600" algn="l">
              <a:buFont typeface="Arial" panose="020B0604020202020204" pitchFamily="34" charset="0"/>
              <a:buChar char="•"/>
            </a:pPr>
            <a:endParaRPr lang="en-US" sz="1100" dirty="0">
              <a:solidFill>
                <a:srgbClr val="FFFFFF"/>
              </a:solidFill>
            </a:endParaRPr>
          </a:p>
          <a:p>
            <a:pPr lvl="0" indent="-228600" algn="l">
              <a:buFont typeface="Arial" panose="020B0604020202020204" pitchFamily="34" charset="0"/>
              <a:buChar char="•"/>
            </a:pPr>
            <a:r>
              <a:rPr lang="en-US" sz="1100" dirty="0">
                <a:solidFill>
                  <a:srgbClr val="FFFFFF"/>
                </a:solidFill>
              </a:rPr>
              <a:t>Mini-Refrigerator &amp; microwaves in all guestrooms </a:t>
            </a:r>
          </a:p>
          <a:p>
            <a:pPr lvl="0" indent="-228600" algn="l">
              <a:buFont typeface="Arial" panose="020B0604020202020204" pitchFamily="34" charset="0"/>
              <a:buChar char="•"/>
            </a:pPr>
            <a:r>
              <a:rPr lang="en-US" sz="1100" dirty="0">
                <a:solidFill>
                  <a:srgbClr val="FFFFFF"/>
                </a:solidFill>
              </a:rPr>
              <a:t>Complimentary gourmet coffee, tea and hot chocolate are available in the lobby 24/7.</a:t>
            </a:r>
          </a:p>
          <a:p>
            <a:pPr lvl="0" indent="-228600" algn="l">
              <a:buFont typeface="Arial" panose="020B0604020202020204" pitchFamily="34" charset="0"/>
              <a:buChar char="•"/>
            </a:pPr>
            <a:r>
              <a:rPr lang="en-US" sz="1100" dirty="0">
                <a:solidFill>
                  <a:srgbClr val="FFFFFF"/>
                </a:solidFill>
              </a:rPr>
              <a:t>HDTV Flat Screen TVs with Cable </a:t>
            </a:r>
          </a:p>
          <a:p>
            <a:pPr lvl="0" indent="-228600" algn="l">
              <a:buFont typeface="Arial" panose="020B0604020202020204" pitchFamily="34" charset="0"/>
              <a:buChar char="•"/>
            </a:pPr>
            <a:r>
              <a:rPr lang="en-US" sz="1100" dirty="0">
                <a:solidFill>
                  <a:srgbClr val="FFFFFF"/>
                </a:solidFill>
              </a:rPr>
              <a:t>FREE High-Speed Wireless Internet Access</a:t>
            </a:r>
          </a:p>
          <a:p>
            <a:pPr lvl="0" indent="-228600" algn="l">
              <a:buFont typeface="Arial" panose="020B0604020202020204" pitchFamily="34" charset="0"/>
              <a:buChar char="•"/>
            </a:pPr>
            <a:r>
              <a:rPr lang="en-US" sz="1100" dirty="0">
                <a:solidFill>
                  <a:srgbClr val="FFFFFF"/>
                </a:solidFill>
              </a:rPr>
              <a:t>24 Hour Fitness Center</a:t>
            </a:r>
          </a:p>
          <a:p>
            <a:pPr lvl="0" indent="-228600" algn="l">
              <a:buFont typeface="Arial" panose="020B0604020202020204" pitchFamily="34" charset="0"/>
              <a:buChar char="•"/>
            </a:pPr>
            <a:r>
              <a:rPr lang="en-US" sz="1100" dirty="0">
                <a:solidFill>
                  <a:srgbClr val="FFFFFF"/>
                </a:solidFill>
              </a:rPr>
              <a:t>Business Center</a:t>
            </a:r>
          </a:p>
          <a:p>
            <a:pPr lvl="0" indent="-228600" algn="l">
              <a:buFont typeface="Arial" panose="020B0604020202020204" pitchFamily="34" charset="0"/>
              <a:buChar char="•"/>
            </a:pPr>
            <a:r>
              <a:rPr lang="en-US" sz="1100" dirty="0">
                <a:solidFill>
                  <a:srgbClr val="FFFFFF"/>
                </a:solidFill>
              </a:rPr>
              <a:t>Indoor Heated Pool</a:t>
            </a:r>
          </a:p>
          <a:p>
            <a:pPr indent="-228600" algn="l">
              <a:buFont typeface="Arial" panose="020B0604020202020204" pitchFamily="34" charset="0"/>
              <a:buChar char="•"/>
            </a:pPr>
            <a:r>
              <a:rPr lang="en-US" sz="1100" dirty="0">
                <a:solidFill>
                  <a:schemeClr val="bg1"/>
                </a:solidFill>
                <a:latin typeface="Arial" panose="020B0604020202020204" pitchFamily="34" charset="0"/>
                <a:ea typeface="Times New Roman" panose="02020603050405020304" pitchFamily="18" charset="0"/>
              </a:rPr>
              <a:t>WSF Event held at this property</a:t>
            </a:r>
            <a:endParaRPr lang="en-US" sz="1100" dirty="0">
              <a:solidFill>
                <a:schemeClr val="bg1"/>
              </a:solidFill>
              <a:latin typeface="Times New Roman" panose="02020603050405020304" pitchFamily="18" charset="0"/>
              <a:ea typeface="Times New Roman" panose="02020603050405020304" pitchFamily="18" charset="0"/>
            </a:endParaRPr>
          </a:p>
          <a:p>
            <a:pPr lvl="0" algn="l"/>
            <a:endParaRPr lang="en-US" sz="1100" dirty="0">
              <a:solidFill>
                <a:srgbClr val="FFFFFF"/>
              </a:solidFill>
            </a:endParaRPr>
          </a:p>
          <a:p>
            <a:pPr indent="-228600" algn="l">
              <a:buFont typeface="Arial" panose="020B0604020202020204" pitchFamily="34" charset="0"/>
              <a:buChar char="•"/>
            </a:pPr>
            <a:endParaRPr lang="en-US" sz="1100" dirty="0">
              <a:solidFill>
                <a:srgbClr val="FFFFFF"/>
              </a:solidFill>
            </a:endParaRPr>
          </a:p>
        </p:txBody>
      </p:sp>
      <p:pic>
        <p:nvPicPr>
          <p:cNvPr id="15" name="Picture 14" descr="A room filled with furniture and a table&#10;&#10;Description automatically generated">
            <a:extLst>
              <a:ext uri="{FF2B5EF4-FFF2-40B4-BE49-F238E27FC236}">
                <a16:creationId xmlns:a16="http://schemas.microsoft.com/office/drawing/2014/main" id="{E9464BB2-2954-4E35-8B5E-F3249C891E04}"/>
              </a:ext>
            </a:extLst>
          </p:cNvPr>
          <p:cNvPicPr>
            <a:picLocks noChangeAspect="1"/>
          </p:cNvPicPr>
          <p:nvPr/>
        </p:nvPicPr>
        <p:blipFill rotWithShape="1">
          <a:blip r:embed="rId4">
            <a:extLst>
              <a:ext uri="{28A0092B-C50C-407E-A947-70E740481C1C}">
                <a14:useLocalDpi xmlns:a14="http://schemas.microsoft.com/office/drawing/2010/main" val="0"/>
              </a:ext>
            </a:extLst>
          </a:blip>
          <a:srcRect l="7018" r="34019" b="-3"/>
          <a:stretch/>
        </p:blipFill>
        <p:spPr>
          <a:xfrm>
            <a:off x="5155081" y="2575693"/>
            <a:ext cx="3219976" cy="1706615"/>
          </a:xfrm>
          <a:prstGeom prst="rect">
            <a:avLst/>
          </a:prstGeom>
        </p:spPr>
      </p:pic>
      <p:pic>
        <p:nvPicPr>
          <p:cNvPr id="11" name="Picture 10" descr="A bedroom with a bed and desk in a room&#10;&#10;Description automatically generated">
            <a:extLst>
              <a:ext uri="{FF2B5EF4-FFF2-40B4-BE49-F238E27FC236}">
                <a16:creationId xmlns:a16="http://schemas.microsoft.com/office/drawing/2014/main" id="{A6B3518E-16CB-4606-96BA-5147B10BB25D}"/>
              </a:ext>
            </a:extLst>
          </p:cNvPr>
          <p:cNvPicPr>
            <a:picLocks noChangeAspect="1"/>
          </p:cNvPicPr>
          <p:nvPr/>
        </p:nvPicPr>
        <p:blipFill rotWithShape="1">
          <a:blip r:embed="rId5">
            <a:extLst>
              <a:ext uri="{28A0092B-C50C-407E-A947-70E740481C1C}">
                <a14:useLocalDpi xmlns:a14="http://schemas.microsoft.com/office/drawing/2010/main" val="0"/>
              </a:ext>
            </a:extLst>
          </a:blip>
          <a:srcRect t="14376" r="1" b="5952"/>
          <a:stretch/>
        </p:blipFill>
        <p:spPr>
          <a:xfrm>
            <a:off x="8728432" y="2599058"/>
            <a:ext cx="3132898" cy="1659884"/>
          </a:xfrm>
          <a:prstGeom prst="rect">
            <a:avLst/>
          </a:prstGeom>
        </p:spPr>
      </p:pic>
      <p:pic>
        <p:nvPicPr>
          <p:cNvPr id="5" name="Picture 4" descr="A large room&#10;&#10;Description automatically generated">
            <a:extLst>
              <a:ext uri="{FF2B5EF4-FFF2-40B4-BE49-F238E27FC236}">
                <a16:creationId xmlns:a16="http://schemas.microsoft.com/office/drawing/2014/main" id="{8449BCD0-3092-4DF7-AE5C-2FF2E6CA9919}"/>
              </a:ext>
            </a:extLst>
          </p:cNvPr>
          <p:cNvPicPr>
            <a:picLocks noChangeAspect="1"/>
          </p:cNvPicPr>
          <p:nvPr/>
        </p:nvPicPr>
        <p:blipFill rotWithShape="1">
          <a:blip r:embed="rId6">
            <a:extLst>
              <a:ext uri="{28A0092B-C50C-407E-A947-70E740481C1C}">
                <a14:useLocalDpi xmlns:a14="http://schemas.microsoft.com/office/drawing/2010/main" val="0"/>
              </a:ext>
            </a:extLst>
          </a:blip>
          <a:srcRect t="349" r="1" b="7175"/>
          <a:stretch/>
        </p:blipFill>
        <p:spPr>
          <a:xfrm>
            <a:off x="5163486" y="4729508"/>
            <a:ext cx="3211571" cy="1700303"/>
          </a:xfrm>
          <a:prstGeom prst="rect">
            <a:avLst/>
          </a:prstGeom>
        </p:spPr>
      </p:pic>
      <p:pic>
        <p:nvPicPr>
          <p:cNvPr id="13" name="Picture 12" descr="A large white tub next to a window&#10;&#10;Description automatically generated">
            <a:extLst>
              <a:ext uri="{FF2B5EF4-FFF2-40B4-BE49-F238E27FC236}">
                <a16:creationId xmlns:a16="http://schemas.microsoft.com/office/drawing/2014/main" id="{C7BF075D-985B-4011-9154-14CB45C4EB3E}"/>
              </a:ext>
            </a:extLst>
          </p:cNvPr>
          <p:cNvPicPr>
            <a:picLocks noChangeAspect="1"/>
          </p:cNvPicPr>
          <p:nvPr/>
        </p:nvPicPr>
        <p:blipFill rotWithShape="1">
          <a:blip r:embed="rId7">
            <a:extLst>
              <a:ext uri="{28A0092B-C50C-407E-A947-70E740481C1C}">
                <a14:useLocalDpi xmlns:a14="http://schemas.microsoft.com/office/drawing/2010/main" val="0"/>
              </a:ext>
            </a:extLst>
          </a:blip>
          <a:srcRect t="14487" r="1" b="5712"/>
          <a:stretch/>
        </p:blipFill>
        <p:spPr>
          <a:xfrm>
            <a:off x="8696790" y="4748061"/>
            <a:ext cx="3169090" cy="1681779"/>
          </a:xfrm>
          <a:prstGeom prst="rect">
            <a:avLst/>
          </a:prstGeom>
        </p:spPr>
      </p:pic>
      <p:sp>
        <p:nvSpPr>
          <p:cNvPr id="17" name="Rectangle 16">
            <a:extLst>
              <a:ext uri="{FF2B5EF4-FFF2-40B4-BE49-F238E27FC236}">
                <a16:creationId xmlns:a16="http://schemas.microsoft.com/office/drawing/2014/main" id="{E8737378-3B77-4929-9B7C-D32A4B486A65}"/>
              </a:ext>
            </a:extLst>
          </p:cNvPr>
          <p:cNvSpPr/>
          <p:nvPr/>
        </p:nvSpPr>
        <p:spPr>
          <a:xfrm>
            <a:off x="634638" y="5366717"/>
            <a:ext cx="4171950" cy="1015663"/>
          </a:xfrm>
          <a:prstGeom prst="rect">
            <a:avLst/>
          </a:prstGeom>
        </p:spPr>
        <p:txBody>
          <a:bodyPr wrap="square">
            <a:spAutoFit/>
          </a:bodyPr>
          <a:lstStyle/>
          <a:p>
            <a:pPr marR="0" lvl="0" algn="ctr">
              <a:spcBef>
                <a:spcPts val="0"/>
              </a:spcBef>
              <a:spcAft>
                <a:spcPts val="0"/>
              </a:spcAft>
            </a:pPr>
            <a:r>
              <a:rPr lang="en-US" sz="1000" i="1" dirty="0">
                <a:solidFill>
                  <a:schemeClr val="bg1"/>
                </a:solidFill>
                <a:latin typeface="Arial" panose="020B0604020202020204" pitchFamily="34" charset="0"/>
                <a:ea typeface="Times New Roman" panose="02020603050405020304" pitchFamily="18" charset="0"/>
              </a:rPr>
              <a:t>Guest staying at this property will be charged a $250 credit or debit card authorization fee at check in.  This will cover any damages done to the room. If there are no damages to your room during your stay, after check out your $250 authorization fee will be released.  This is non-negotiable and will be applied to each room, not each individual in the room.</a:t>
            </a:r>
            <a:endParaRPr lang="en-US" sz="1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6936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216</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HOTEL 6 – TRU Hotel  TRU Hotel &amp; Home2 are next to each other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6 – TRU Hotel  TRU Hotel &amp; Home2 are next to each other  </dc:title>
  <dc:creator>Angela Johnson</dc:creator>
  <cp:lastModifiedBy>Angela Johnson</cp:lastModifiedBy>
  <cp:revision>1</cp:revision>
  <dcterms:created xsi:type="dcterms:W3CDTF">2020-05-14T20:02:49Z</dcterms:created>
  <dcterms:modified xsi:type="dcterms:W3CDTF">2020-05-14T20:10:11Z</dcterms:modified>
</cp:coreProperties>
</file>