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7" d="100"/>
          <a:sy n="47" d="100"/>
        </p:scale>
        <p:origin x="2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8922-6C2A-404C-BFEC-06FDDC1D91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5610E0-0EBC-4E8A-84F5-FC610A2C1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48E2D0-E369-4F78-B348-BDD028E69833}"/>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5" name="Footer Placeholder 4">
            <a:extLst>
              <a:ext uri="{FF2B5EF4-FFF2-40B4-BE49-F238E27FC236}">
                <a16:creationId xmlns:a16="http://schemas.microsoft.com/office/drawing/2014/main" id="{4EB0A08E-4DA5-48B1-8053-99EDBE22B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4CE08-231C-4561-92A9-1391C00C0FDD}"/>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359692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5512-A0B6-4B42-AF6B-73C8663C1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E4AC27-49D5-4CCD-80DF-A0682A0B58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AFD1A-993E-4439-992B-1EA29B089253}"/>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5" name="Footer Placeholder 4">
            <a:extLst>
              <a:ext uri="{FF2B5EF4-FFF2-40B4-BE49-F238E27FC236}">
                <a16:creationId xmlns:a16="http://schemas.microsoft.com/office/drawing/2014/main" id="{7F62A60A-CC98-4BE9-BA5B-C985FF27C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0FB34-BBCA-48FB-8B13-95C35BFDF274}"/>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87556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9B7FFB-E995-420B-AE3A-880B87BBD0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002D24-46F9-4A3F-A2C7-230E3D5CBA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5F4BA-FA8E-4D26-BE4D-EFCDB423C48B}"/>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5" name="Footer Placeholder 4">
            <a:extLst>
              <a:ext uri="{FF2B5EF4-FFF2-40B4-BE49-F238E27FC236}">
                <a16:creationId xmlns:a16="http://schemas.microsoft.com/office/drawing/2014/main" id="{E12773DB-3C73-47F9-9AD5-A9705E935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6C39F-D63E-4FDB-B8FB-CE9D2953AD76}"/>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121713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FDD3-032B-4F5F-9158-B994CF4379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1D4FD-9BAA-43C9-A355-80F778C8A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E4D61-8A9B-4879-91DA-28030978FA2E}"/>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5" name="Footer Placeholder 4">
            <a:extLst>
              <a:ext uri="{FF2B5EF4-FFF2-40B4-BE49-F238E27FC236}">
                <a16:creationId xmlns:a16="http://schemas.microsoft.com/office/drawing/2014/main" id="{F7B9558F-45BA-478A-B131-A27B34710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EC995-B1CD-496C-A4E1-53CB4A21EB44}"/>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110575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5773-ACE3-4A62-B897-20D5ED1E6B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FD04F2-0B83-4C7C-B7DE-D5DD54615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5462E-09FE-4866-B72B-5D9F6BB9973C}"/>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5" name="Footer Placeholder 4">
            <a:extLst>
              <a:ext uri="{FF2B5EF4-FFF2-40B4-BE49-F238E27FC236}">
                <a16:creationId xmlns:a16="http://schemas.microsoft.com/office/drawing/2014/main" id="{13B4AE19-011B-4B08-BFE9-E0AF0DBD3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4952D-5C82-473D-9E23-2BA7E4063C05}"/>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272598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CF26-CB6D-42DD-86D8-136CEBDBB3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A7EBC-D906-4CB5-A921-4D3FFAD7A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D53F49-8D29-4F51-90E2-D168829276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AF5FA4-1FC4-4F72-A53E-C609A288AAA5}"/>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6" name="Footer Placeholder 5">
            <a:extLst>
              <a:ext uri="{FF2B5EF4-FFF2-40B4-BE49-F238E27FC236}">
                <a16:creationId xmlns:a16="http://schemas.microsoft.com/office/drawing/2014/main" id="{E777E67C-1922-4578-96B7-46417E0F3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73C91-137A-45C6-B1A6-629DD214F60B}"/>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101008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0355-07D4-4ABE-BFE8-8A6BFFFF7F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DC8FA-32E2-4110-B0B3-82B40EBE7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2B33A-2C2E-47B9-8E1A-848D2AE534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7311C-3915-4BBB-B64B-EE731146D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714A0-96AC-45D9-9EE1-2217C76B7C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5220AB-E40E-4195-853D-C98AC2F17524}"/>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8" name="Footer Placeholder 7">
            <a:extLst>
              <a:ext uri="{FF2B5EF4-FFF2-40B4-BE49-F238E27FC236}">
                <a16:creationId xmlns:a16="http://schemas.microsoft.com/office/drawing/2014/main" id="{73B376A6-41C4-470E-A85B-36820731DB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F6913F-0768-464E-B388-623412B1DD94}"/>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151220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4B0F-559D-40C2-BA98-7A06FA6CC8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F9B3F0-28F4-47A5-AFE5-175D9A61C556}"/>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4" name="Footer Placeholder 3">
            <a:extLst>
              <a:ext uri="{FF2B5EF4-FFF2-40B4-BE49-F238E27FC236}">
                <a16:creationId xmlns:a16="http://schemas.microsoft.com/office/drawing/2014/main" id="{048775A5-017D-4161-97F0-320DFFCCB7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95818-9D13-4735-BB9D-227030A8507A}"/>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320895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CD80BA-C964-48C6-B1DD-79CAF43E00CC}"/>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3" name="Footer Placeholder 2">
            <a:extLst>
              <a:ext uri="{FF2B5EF4-FFF2-40B4-BE49-F238E27FC236}">
                <a16:creationId xmlns:a16="http://schemas.microsoft.com/office/drawing/2014/main" id="{CB953B1F-45BB-4306-ACC3-F82E775A02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9AA749-B54D-4BC7-B755-164F386FF43B}"/>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88475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8CC5-FA0B-4CE3-ADA5-6EA646C65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B2F4D1-89A2-4294-93CB-6CCEAC7969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861FA2-A604-4F74-8E24-49EC72F36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2DA2E9-4273-4392-9D18-EC7296946FEE}"/>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6" name="Footer Placeholder 5">
            <a:extLst>
              <a:ext uri="{FF2B5EF4-FFF2-40B4-BE49-F238E27FC236}">
                <a16:creationId xmlns:a16="http://schemas.microsoft.com/office/drawing/2014/main" id="{D4962496-4CCF-42E8-AD15-C3E92F29DA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BA398-C9C2-4615-9AF6-434406ED79CA}"/>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298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D7CC-FEB2-48E8-9F0B-341681A4E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57B10F-1B3C-490C-9C44-DADEA38D5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DB1C71-63D6-4652-9963-24A86CBB2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61714-3FBF-4BB3-B7A2-111F0451F252}"/>
              </a:ext>
            </a:extLst>
          </p:cNvPr>
          <p:cNvSpPr>
            <a:spLocks noGrp="1"/>
          </p:cNvSpPr>
          <p:nvPr>
            <p:ph type="dt" sz="half" idx="10"/>
          </p:nvPr>
        </p:nvSpPr>
        <p:spPr/>
        <p:txBody>
          <a:bodyPr/>
          <a:lstStyle/>
          <a:p>
            <a:fld id="{8161B0D3-FDCF-4CF9-B628-DD2EB9EBFDF1}" type="datetimeFigureOut">
              <a:rPr lang="en-US" smtClean="0"/>
              <a:t>8/4/2021</a:t>
            </a:fld>
            <a:endParaRPr lang="en-US"/>
          </a:p>
        </p:txBody>
      </p:sp>
      <p:sp>
        <p:nvSpPr>
          <p:cNvPr id="6" name="Footer Placeholder 5">
            <a:extLst>
              <a:ext uri="{FF2B5EF4-FFF2-40B4-BE49-F238E27FC236}">
                <a16:creationId xmlns:a16="http://schemas.microsoft.com/office/drawing/2014/main" id="{56432DD0-FC89-46B7-B2A4-389FDFD03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4EF12-01FA-4877-9C98-DA5D0CCD2A65}"/>
              </a:ext>
            </a:extLst>
          </p:cNvPr>
          <p:cNvSpPr>
            <a:spLocks noGrp="1"/>
          </p:cNvSpPr>
          <p:nvPr>
            <p:ph type="sldNum" sz="quarter" idx="12"/>
          </p:nvPr>
        </p:nvSpPr>
        <p:spPr/>
        <p:txBody>
          <a:bodyPr/>
          <a:lstStyle/>
          <a:p>
            <a:fld id="{6907C9DF-613D-4B50-9F17-58448DE20F35}" type="slidenum">
              <a:rPr lang="en-US" smtClean="0"/>
              <a:t>‹#›</a:t>
            </a:fld>
            <a:endParaRPr lang="en-US"/>
          </a:p>
        </p:txBody>
      </p:sp>
    </p:spTree>
    <p:extLst>
      <p:ext uri="{BB962C8B-B14F-4D97-AF65-F5344CB8AC3E}">
        <p14:creationId xmlns:p14="http://schemas.microsoft.com/office/powerpoint/2010/main" val="244988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4F02A8-102C-43A1-9320-CB06886E2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374DE6-B4D4-4832-BFBB-20D7B08EEF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AC573-9A3F-4384-8760-4DE8BCF750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1B0D3-FDCF-4CF9-B628-DD2EB9EBFDF1}" type="datetimeFigureOut">
              <a:rPr lang="en-US" smtClean="0"/>
              <a:t>8/4/2021</a:t>
            </a:fld>
            <a:endParaRPr lang="en-US"/>
          </a:p>
        </p:txBody>
      </p:sp>
      <p:sp>
        <p:nvSpPr>
          <p:cNvPr id="5" name="Footer Placeholder 4">
            <a:extLst>
              <a:ext uri="{FF2B5EF4-FFF2-40B4-BE49-F238E27FC236}">
                <a16:creationId xmlns:a16="http://schemas.microsoft.com/office/drawing/2014/main" id="{C7779584-43CA-431F-B3FA-76D8CFB6C0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DB7F14-A046-4BCC-B513-C96E9C1775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7C9DF-613D-4B50-9F17-58448DE20F35}" type="slidenum">
              <a:rPr lang="en-US" smtClean="0"/>
              <a:t>‹#›</a:t>
            </a:fld>
            <a:endParaRPr lang="en-US"/>
          </a:p>
        </p:txBody>
      </p:sp>
    </p:spTree>
    <p:extLst>
      <p:ext uri="{BB962C8B-B14F-4D97-AF65-F5344CB8AC3E}">
        <p14:creationId xmlns:p14="http://schemas.microsoft.com/office/powerpoint/2010/main" val="893028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bedroom with a large bed in a room&#10;&#10;Description automatically generated">
            <a:extLst>
              <a:ext uri="{FF2B5EF4-FFF2-40B4-BE49-F238E27FC236}">
                <a16:creationId xmlns:a16="http://schemas.microsoft.com/office/drawing/2014/main" id="{416D4AEF-F493-453B-BE58-8A78C94E9BCA}"/>
              </a:ext>
            </a:extLst>
          </p:cNvPr>
          <p:cNvPicPr>
            <a:picLocks noChangeAspect="1"/>
          </p:cNvPicPr>
          <p:nvPr/>
        </p:nvPicPr>
        <p:blipFill rotWithShape="1">
          <a:blip r:embed="rId2">
            <a:extLst>
              <a:ext uri="{28A0092B-C50C-407E-A947-70E740481C1C}">
                <a14:useLocalDpi xmlns:a14="http://schemas.microsoft.com/office/drawing/2010/main" val="0"/>
              </a:ext>
            </a:extLst>
          </a:blip>
          <a:srcRect l="24918" r="21159" b="-1"/>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7" name="Picture 6" descr="A close up of a road&#10;&#10;Description automatically generated">
            <a:extLst>
              <a:ext uri="{FF2B5EF4-FFF2-40B4-BE49-F238E27FC236}">
                <a16:creationId xmlns:a16="http://schemas.microsoft.com/office/drawing/2014/main" id="{D9C61510-CE6B-4468-8B0C-F9734B0D950A}"/>
              </a:ext>
            </a:extLst>
          </p:cNvPr>
          <p:cNvPicPr>
            <a:picLocks noChangeAspect="1"/>
          </p:cNvPicPr>
          <p:nvPr/>
        </p:nvPicPr>
        <p:blipFill rotWithShape="1">
          <a:blip r:embed="rId3">
            <a:extLst>
              <a:ext uri="{28A0092B-C50C-407E-A947-70E740481C1C}">
                <a14:useLocalDpi xmlns:a14="http://schemas.microsoft.com/office/drawing/2010/main" val="0"/>
              </a:ext>
            </a:extLst>
          </a:blip>
          <a:srcRect l="10432" r="7730" b="-2"/>
          <a:stretch/>
        </p:blipFill>
        <p:spPr>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9" name="Picture 8" descr="A living room filled with furniture and a flat screen tv&#10;&#10;Description automatically generated">
            <a:extLst>
              <a:ext uri="{FF2B5EF4-FFF2-40B4-BE49-F238E27FC236}">
                <a16:creationId xmlns:a16="http://schemas.microsoft.com/office/drawing/2014/main" id="{1528B2BE-CEAE-4D65-B016-E5B0468E4337}"/>
              </a:ext>
            </a:extLst>
          </p:cNvPr>
          <p:cNvPicPr>
            <a:picLocks noChangeAspect="1"/>
          </p:cNvPicPr>
          <p:nvPr/>
        </p:nvPicPr>
        <p:blipFill rotWithShape="1">
          <a:blip r:embed="rId4">
            <a:extLst>
              <a:ext uri="{28A0092B-C50C-407E-A947-70E740481C1C}">
                <a14:useLocalDpi xmlns:a14="http://schemas.microsoft.com/office/drawing/2010/main" val="0"/>
              </a:ext>
            </a:extLst>
          </a:blip>
          <a:srcRect l="8444" r="11765" b="-2"/>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13" name="Picture 12" descr="A kitchen with a sink and a window&#10;&#10;Description automatically generated">
            <a:extLst>
              <a:ext uri="{FF2B5EF4-FFF2-40B4-BE49-F238E27FC236}">
                <a16:creationId xmlns:a16="http://schemas.microsoft.com/office/drawing/2014/main" id="{F5536271-EA49-408B-9845-5E09568B670C}"/>
              </a:ext>
            </a:extLst>
          </p:cNvPr>
          <p:cNvPicPr>
            <a:picLocks noChangeAspect="1"/>
          </p:cNvPicPr>
          <p:nvPr/>
        </p:nvPicPr>
        <p:blipFill rotWithShape="1">
          <a:blip r:embed="rId5">
            <a:extLst>
              <a:ext uri="{28A0092B-C50C-407E-A947-70E740481C1C}">
                <a14:useLocalDpi xmlns:a14="http://schemas.microsoft.com/office/drawing/2010/main" val="0"/>
              </a:ext>
            </a:extLst>
          </a:blip>
          <a:srcRect l="35176" r="27564" b="2"/>
          <a:stretch/>
        </p:blipFill>
        <p:spPr>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p:spPr>
      </p:pic>
      <p:pic>
        <p:nvPicPr>
          <p:cNvPr id="5" name="Picture 4" descr="A picture containing table, building, chair, lit&#10;&#10;Description automatically generated">
            <a:extLst>
              <a:ext uri="{FF2B5EF4-FFF2-40B4-BE49-F238E27FC236}">
                <a16:creationId xmlns:a16="http://schemas.microsoft.com/office/drawing/2014/main" id="{E2162EA0-9661-48ED-BC88-32CA0463C128}"/>
              </a:ext>
            </a:extLst>
          </p:cNvPr>
          <p:cNvPicPr>
            <a:picLocks noChangeAspect="1"/>
          </p:cNvPicPr>
          <p:nvPr/>
        </p:nvPicPr>
        <p:blipFill rotWithShape="1">
          <a:blip r:embed="rId6">
            <a:extLst>
              <a:ext uri="{28A0092B-C50C-407E-A947-70E740481C1C}">
                <a14:useLocalDpi xmlns:a14="http://schemas.microsoft.com/office/drawing/2010/main" val="0"/>
              </a:ext>
            </a:extLst>
          </a:blip>
          <a:srcRect r="19074" b="2"/>
          <a:stretch/>
        </p:blipFill>
        <p:spPr>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p:spPr>
      </p:pic>
      <p:sp>
        <p:nvSpPr>
          <p:cNvPr id="25"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3751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9C09D2-70D7-4631-AD63-DFB8471AC8C4}"/>
              </a:ext>
            </a:extLst>
          </p:cNvPr>
          <p:cNvSpPr>
            <a:spLocks noGrp="1"/>
          </p:cNvSpPr>
          <p:nvPr>
            <p:ph type="ctrTitle"/>
          </p:nvPr>
        </p:nvSpPr>
        <p:spPr>
          <a:xfrm>
            <a:off x="6619164" y="3248025"/>
            <a:ext cx="5382336" cy="3457575"/>
          </a:xfrm>
        </p:spPr>
        <p:txBody>
          <a:bodyPr anchor="t">
            <a:normAutofit fontScale="90000"/>
          </a:bodyPr>
          <a:lstStyle/>
          <a:p>
            <a:pPr lvl="0" algn="r"/>
            <a:r>
              <a:rPr lang="en-US" sz="1300" dirty="0">
                <a:solidFill>
                  <a:srgbClr val="FFFFFF"/>
                </a:solidFill>
              </a:rPr>
              <a:t>ALL SUITES &amp; KITCHENS IN EVERY ROOM</a:t>
            </a:r>
            <a:br>
              <a:rPr lang="en-US" sz="1300" dirty="0">
                <a:solidFill>
                  <a:srgbClr val="FFFFFF"/>
                </a:solidFill>
              </a:rPr>
            </a:br>
            <a:r>
              <a:rPr lang="en-US" sz="1300" dirty="0">
                <a:solidFill>
                  <a:srgbClr val="FFFFFF"/>
                </a:solidFill>
              </a:rPr>
              <a:t>New Hotel in Pigeon Forge – Opened May 2017</a:t>
            </a:r>
            <a:br>
              <a:rPr lang="en-US" sz="1300" dirty="0">
                <a:solidFill>
                  <a:srgbClr val="FFFFFF"/>
                </a:solidFill>
              </a:rPr>
            </a:br>
            <a:r>
              <a:rPr lang="en-US" sz="1300" dirty="0">
                <a:solidFill>
                  <a:srgbClr val="FFFFFF"/>
                </a:solidFill>
              </a:rPr>
              <a:t>King Size Bed (Serta Suite Dreams) Studio Suite with Queen Size Pullout Sofa Bed &amp; Work Area </a:t>
            </a:r>
            <a:r>
              <a:rPr lang="en-US" sz="1300" u="sng" dirty="0">
                <a:solidFill>
                  <a:srgbClr val="FFFFFF"/>
                </a:solidFill>
              </a:rPr>
              <a:t>OR</a:t>
            </a:r>
            <a:br>
              <a:rPr lang="en-US" sz="1300" dirty="0">
                <a:solidFill>
                  <a:srgbClr val="FFFFFF"/>
                </a:solidFill>
              </a:rPr>
            </a:br>
            <a:r>
              <a:rPr lang="en-US" sz="1300" dirty="0">
                <a:solidFill>
                  <a:srgbClr val="FFFFFF"/>
                </a:solidFill>
              </a:rPr>
              <a:t>Double Queen Size Beds (Serta Suite Dreams) Studio Suite with Living Area &amp; Work Area </a:t>
            </a:r>
            <a:br>
              <a:rPr lang="en-US" sz="1300" dirty="0">
                <a:solidFill>
                  <a:srgbClr val="FFFFFF"/>
                </a:solidFill>
              </a:rPr>
            </a:br>
            <a:r>
              <a:rPr lang="en-US" sz="1300" dirty="0">
                <a:solidFill>
                  <a:srgbClr val="FFFFFF"/>
                </a:solidFill>
              </a:rPr>
              <a:t>Spacious Suites</a:t>
            </a:r>
            <a:br>
              <a:rPr lang="en-US" sz="1300" dirty="0">
                <a:solidFill>
                  <a:srgbClr val="FFFFFF"/>
                </a:solidFill>
              </a:rPr>
            </a:br>
            <a:r>
              <a:rPr lang="en-US" sz="1300" dirty="0">
                <a:solidFill>
                  <a:srgbClr val="FFFFFF"/>
                </a:solidFill>
              </a:rPr>
              <a:t>HDTV Flat Screen TVs with Cable </a:t>
            </a:r>
            <a:br>
              <a:rPr lang="en-US" sz="1300" dirty="0">
                <a:solidFill>
                  <a:srgbClr val="FFFFFF"/>
                </a:solidFill>
              </a:rPr>
            </a:br>
            <a:r>
              <a:rPr lang="en-US" sz="1300" dirty="0">
                <a:solidFill>
                  <a:srgbClr val="FFFFFF"/>
                </a:solidFill>
              </a:rPr>
              <a:t>FREE High-Speed Wireless Internet Access</a:t>
            </a:r>
            <a:br>
              <a:rPr lang="en-US" sz="1300" dirty="0">
                <a:solidFill>
                  <a:srgbClr val="FFFFFF"/>
                </a:solidFill>
              </a:rPr>
            </a:br>
            <a:r>
              <a:rPr lang="en-US" sz="1300" dirty="0">
                <a:solidFill>
                  <a:srgbClr val="FFFFFF"/>
                </a:solidFill>
              </a:rPr>
              <a:t>Fitness Center</a:t>
            </a:r>
            <a:br>
              <a:rPr lang="en-US" sz="1300" dirty="0">
                <a:solidFill>
                  <a:srgbClr val="FFFFFF"/>
                </a:solidFill>
              </a:rPr>
            </a:br>
            <a:r>
              <a:rPr lang="en-US" sz="1300" dirty="0">
                <a:solidFill>
                  <a:srgbClr val="FFFFFF"/>
                </a:solidFill>
              </a:rPr>
              <a:t>Paddle Tennis Table</a:t>
            </a:r>
            <a:br>
              <a:rPr lang="en-US" sz="1300" dirty="0">
                <a:solidFill>
                  <a:srgbClr val="FFFFFF"/>
                </a:solidFill>
              </a:rPr>
            </a:br>
            <a:r>
              <a:rPr lang="en-US" sz="1300" dirty="0">
                <a:solidFill>
                  <a:srgbClr val="FFFFFF"/>
                </a:solidFill>
              </a:rPr>
              <a:t>Business Center</a:t>
            </a:r>
            <a:br>
              <a:rPr lang="en-US" sz="1300" dirty="0">
                <a:solidFill>
                  <a:srgbClr val="FFFFFF"/>
                </a:solidFill>
              </a:rPr>
            </a:br>
            <a:r>
              <a:rPr lang="en-US" sz="1300" dirty="0">
                <a:solidFill>
                  <a:srgbClr val="FFFFFF"/>
                </a:solidFill>
              </a:rPr>
              <a:t>Indoor Heated Pool</a:t>
            </a:r>
            <a:br>
              <a:rPr lang="en-US" sz="1300" dirty="0">
                <a:solidFill>
                  <a:srgbClr val="FFFFFF"/>
                </a:solidFill>
              </a:rPr>
            </a:br>
            <a:r>
              <a:rPr lang="en-US" sz="1300" dirty="0">
                <a:solidFill>
                  <a:srgbClr val="FFFFFF"/>
                </a:solidFill>
              </a:rPr>
              <a:t>The kitchen area includes a refrigerator, microwave oven dishwasher, flatware, microwavable cookware, coffeemaker and toaster. Induction burner cooktops are also available free from the front desk.</a:t>
            </a:r>
            <a:br>
              <a:rPr lang="en-US" sz="1300" dirty="0">
                <a:solidFill>
                  <a:srgbClr val="FFFFFF"/>
                </a:solidFill>
              </a:rPr>
            </a:br>
            <a:br>
              <a:rPr lang="en-US" sz="1300" dirty="0">
                <a:solidFill>
                  <a:srgbClr val="FFFFFF"/>
                </a:solidFill>
              </a:rPr>
            </a:br>
            <a:r>
              <a:rPr lang="en-US" sz="1100" i="1" dirty="0">
                <a:solidFill>
                  <a:srgbClr val="FFFFFF"/>
                </a:solidFill>
              </a:rPr>
              <a:t>Guest staying at this property will be charged a $150 credit or debit card authorization fee at check in.  This will cover any cooking or smoke damages done to the room. If there are no damages to your room during your stay, after check out your $150 authorization fee will be released.  This is non-negotiable and will be applied to each room, not each individual in the room.</a:t>
            </a:r>
            <a:br>
              <a:rPr lang="en-US" sz="1100" dirty="0">
                <a:solidFill>
                  <a:srgbClr val="FFFFFF"/>
                </a:solidFill>
              </a:rPr>
            </a:br>
            <a:r>
              <a:rPr lang="en-US" sz="1100" dirty="0">
                <a:solidFill>
                  <a:srgbClr val="FFFFFF"/>
                </a:solidFill>
              </a:rPr>
              <a:t>WSF Event held next to this property</a:t>
            </a:r>
            <a:br>
              <a:rPr lang="en-US" sz="1500" dirty="0">
                <a:solidFill>
                  <a:srgbClr val="FFFFFF"/>
                </a:solidFill>
              </a:rPr>
            </a:br>
            <a:endParaRPr lang="en-US" sz="1500" dirty="0">
              <a:solidFill>
                <a:srgbClr val="FFFFFF"/>
              </a:solidFill>
            </a:endParaRPr>
          </a:p>
        </p:txBody>
      </p:sp>
      <p:sp>
        <p:nvSpPr>
          <p:cNvPr id="3" name="Subtitle 2">
            <a:extLst>
              <a:ext uri="{FF2B5EF4-FFF2-40B4-BE49-F238E27FC236}">
                <a16:creationId xmlns:a16="http://schemas.microsoft.com/office/drawing/2014/main" id="{8D2ACB86-728E-47D8-85E6-CFE2D4E458A2}"/>
              </a:ext>
            </a:extLst>
          </p:cNvPr>
          <p:cNvSpPr>
            <a:spLocks noGrp="1"/>
          </p:cNvSpPr>
          <p:nvPr>
            <p:ph type="subTitle" idx="1"/>
          </p:nvPr>
        </p:nvSpPr>
        <p:spPr>
          <a:xfrm>
            <a:off x="7381876" y="2668137"/>
            <a:ext cx="4234642" cy="760863"/>
          </a:xfrm>
        </p:spPr>
        <p:txBody>
          <a:bodyPr anchor="b">
            <a:normAutofit/>
          </a:bodyPr>
          <a:lstStyle/>
          <a:p>
            <a:r>
              <a:rPr lang="en-US" sz="4000" dirty="0">
                <a:solidFill>
                  <a:srgbClr val="FFFFFF"/>
                </a:solidFill>
              </a:rPr>
              <a:t>Hotel 4 – Home2</a:t>
            </a:r>
          </a:p>
        </p:txBody>
      </p:sp>
      <p:pic>
        <p:nvPicPr>
          <p:cNvPr id="15" name="Picture 14" descr="A dining room table&#10;&#10;Description automatically generated">
            <a:extLst>
              <a:ext uri="{FF2B5EF4-FFF2-40B4-BE49-F238E27FC236}">
                <a16:creationId xmlns:a16="http://schemas.microsoft.com/office/drawing/2014/main" id="{5F921E5E-C559-4E26-8360-7CD2F21F50FA}"/>
              </a:ext>
            </a:extLst>
          </p:cNvPr>
          <p:cNvPicPr>
            <a:picLocks noChangeAspect="1"/>
          </p:cNvPicPr>
          <p:nvPr/>
        </p:nvPicPr>
        <p:blipFill rotWithShape="1">
          <a:blip r:embed="rId7">
            <a:extLst>
              <a:ext uri="{28A0092B-C50C-407E-A947-70E740481C1C}">
                <a14:useLocalDpi xmlns:a14="http://schemas.microsoft.com/office/drawing/2010/main" val="0"/>
              </a:ext>
            </a:extLst>
          </a:blip>
          <a:srcRect l="6975" r="2510" b="1"/>
          <a:stretch/>
        </p:blipFill>
        <p:spPr>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4040308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210</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ALL SUITES &amp; KITCHENS IN EVERY ROOM New Hotel in Pigeon Forge – Opened May 2017 King Size Bed (Serta Suite Dreams) Studio Suite with Queen Size Pullout Sofa Bed &amp; Work Area OR Double Queen Size Beds (Serta Suite Dreams) Studio Suite with Living Area &amp; Work Area  Spacious Suites HDTV Flat Screen TVs with Cable  FREE High-Speed Wireless Internet Access Fitness Center Paddle Tennis Table Business Center Indoor Heated Pool The kitchen area includes a refrigerator, microwave oven dishwasher, flatware, microwavable cookware, coffeemaker and toaster. Induction burner cooktops are also available free from the front desk.  Guest staying at this property will be charged a $150 credit or debit card authorization fee at check in.  This will cover any cooking or smoke damages done to the room. If there are no damages to your room during your stay, after check out your $150 authorization fee will be released.  This is non-negotiable and will be applied to each room, not each individual in the room. WSF Event held next to this property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SUITES &amp; KITCHENS IN EVERY ROOM New Hotel in Pigeon Forge – Opened May 2017 King Size Bed (Serta Suite Dreams) Studio Suite with Queen Size Pullout Sofa Bed &amp; Work Area OR Double Queen Size Beds (Serta Suite Dreams) Studio Suite with Living Area &amp; Work Area  Spacious Suites HDTV Flat Screen TVs with Cable  FREE High-Speed Wireless Internet Access Fitness Center Paddle Tennis Table Business Center Indoor Heated Pool The kitchen area includes a refrigerator, microwave oven dishwasher, flatware, microwavable cookware, coffeemaker and toaster. Induction burner cooktops are also available free from the front desk.  Guest staying at this property will be charged a $150 credit or debit card authorization fee at check in.  This will cover any cooking or smoke damages done to the room. If there are no damages to your room during your stay, after check out your $150 authorization fee will be released.  This is non-negotiable and will be applied to each room, not each individual in the room. WSF Event held next to this property</dc:title>
  <dc:creator>Angela Johnson</dc:creator>
  <cp:lastModifiedBy>Angela Johnson</cp:lastModifiedBy>
  <cp:revision>2</cp:revision>
  <dcterms:created xsi:type="dcterms:W3CDTF">2020-05-14T19:59:26Z</dcterms:created>
  <dcterms:modified xsi:type="dcterms:W3CDTF">2021-08-04T18:42:52Z</dcterms:modified>
</cp:coreProperties>
</file>